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8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0CA0EE-88E7-456B-91D8-EC3D011DB9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652871-D8F0-4624-B0CB-54DE243584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EC867F-E8D8-49F8-B076-C4E4CE12C0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32F4E3-6DEF-413F-9076-30A249520B4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B206BEE-A59E-F449-9F95-0271838D9518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2C80A52-1B4B-4C5C-B41E-26EE906F8A9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EC1B243F-790A-4367-8BC0-FD30620C1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35C799-C806-475C-9773-DC82D85967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2F80E6-3CFA-4F89-87CA-C01EB5A1A9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33D2CC5-9BA4-AF45-A3C6-132ABCADC0C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 rotWithShape="0">
          <a:gsLst>
            <a:gs pos="0">
              <a:srgbClr val="FCF0A6"/>
            </a:gs>
            <a:gs pos="20000">
              <a:srgbClr val="FFFFFF"/>
            </a:gs>
            <a:gs pos="100000">
              <a:srgbClr val="FFFFFF"/>
            </a:gs>
          </a:gsLst>
          <a:lin ang="6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2666E908-E322-84E5-25D9-EEC228BA35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5" t="7919" r="4605" b="5266"/>
          <a:stretch>
            <a:fillRect/>
          </a:stretch>
        </p:blipFill>
        <p:spPr bwMode="auto">
          <a:xfrm>
            <a:off x="263525" y="14288"/>
            <a:ext cx="113982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582CE20-CD0F-0951-94CA-DFE1DC06A57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7813" y="620713"/>
            <a:ext cx="489585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b="1">
                <a:solidFill>
                  <a:srgbClr val="953735"/>
                </a:solidFill>
                <a:latin typeface="Century" panose="02040604050505020304" pitchFamily="18" charset="0"/>
              </a:rPr>
              <a:t>Japanese College of Angiology</a:t>
            </a:r>
            <a:endParaRPr lang="ja-JP" altLang="en-US" sz="2400">
              <a:solidFill>
                <a:srgbClr val="953735"/>
              </a:solidFill>
              <a:latin typeface="Century" panose="020406040505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94700A-C26C-8FD9-A5CA-5FC752A922EE}"/>
              </a:ext>
            </a:extLst>
          </p:cNvPr>
          <p:cNvSpPr/>
          <p:nvPr userDrawn="1"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40FD1F-807F-88F7-AE54-DC7F34F3CC73}"/>
              </a:ext>
            </a:extLst>
          </p:cNvPr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一般社団法人</a:t>
            </a:r>
            <a:r>
              <a:rPr lang="ja-JP" altLang="en-US" sz="44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日本脈管学会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01556CD-9CC5-3116-901B-9FB798FE8088}"/>
              </a:ext>
            </a:extLst>
          </p:cNvPr>
          <p:cNvCxnSpPr/>
          <p:nvPr userDrawn="1"/>
        </p:nvCxnSpPr>
        <p:spPr>
          <a:xfrm flipV="1">
            <a:off x="0" y="1154113"/>
            <a:ext cx="9144000" cy="0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F57BE0ED-F04D-8E4D-FE20-B59789802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7BC4-89DA-E44E-AB84-AEA3E7AF8C34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B63510D8-288E-E4AC-9357-83DB1300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AFABEDB5-C997-C873-F656-4BFC5BD97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EF5DF-A11E-5542-8483-B812EAFF02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532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D8DF31-0E86-842A-05FC-F6F0DCE5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BC8C2-63F6-7541-A46B-FFC3621737BB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D61B29-8F9C-1344-B30E-EEB32D1C4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45BE2B-EC7D-5B16-63DB-8DA86477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186C7-440F-4946-A2F5-82336BE85C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181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836B53-E6D1-69AD-E28F-04EDF537C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69DA5-D89D-BE42-B80F-831582EBB7A7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652AC7-D96E-27F2-1B94-0B862FFC5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D78D31-8301-EF3C-07B6-74E6A4BDE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600D3-0255-F54A-BAAA-DEDB785895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831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26385E-1DA1-D0E6-314A-181D4DF30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BA0C0-80FA-FA4F-BB8A-78E2446CB1E1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3EE0D4-D4F2-E44F-A11F-F54741C5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40702A-BD0D-C462-38F2-DC2BD106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9E528-301E-A648-997D-FE156635D3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614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008CC-A844-C5EA-6B39-963837C2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8F1F-1F4C-3E49-8968-222CC63F18B5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12E09-31B4-D591-C0D5-82AC3ED0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77F475-E810-2F05-4A46-AA5E5868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C799C-722A-A345-A8AF-46831EAF12E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20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5F35316-8272-88C1-5DB8-E1E2F06C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564C6-8DFC-B34D-AB67-B904E4B327AD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6762687-AC8D-9A96-7F60-FF492A67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5F1BFBB-6C4A-D620-2524-AC5A784F5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6CA9E-373B-4E4C-A4F6-B8ACABF88D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072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74BEE7F-1BF8-B1BE-E350-A56707A62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74691-4D26-AE48-AB28-C80B79765494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3B77C69C-081E-F813-FCC1-195240F6D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E7A9652E-F53C-F903-0AE2-FD8C85EF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B27E8-F94B-BC4D-AEBC-90658E01D9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051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176E75B-8893-0CBA-F594-6A1A86D0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17DBD-2AE4-214E-A74F-E59CEF05A67F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3AC103F7-AE7F-4FC6-0550-B7EA88434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9673A469-48A9-5BAC-5E31-827DC8BC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EDBAC-AAC6-7F44-9D79-C8EFB4413C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368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E50A930-F8C9-99E5-1058-5919A083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AEDAD-E982-6F46-86E2-A013A46219C1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69956B8-4435-B39F-1BBC-77781A83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F1C6C87-A238-4C05-DF20-5F0943AE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C9F0F-86C8-3E4F-A8F9-EC03D8A3762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616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DB600D-B300-B164-26F4-8280AA281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BD23D-9053-0744-9B2B-1A4991F11351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0E0ACBB-7085-ECC0-E1BC-5B1569BE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6BC5D12-3938-A2EB-4F47-276114E1E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497BF-3282-3442-BCF9-0F405A512D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19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9DF4E62-C6FE-848E-D9EC-406AFC82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06891-78C8-9549-9B34-B6596DEE2CC9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B9433FB-5CD0-5F5E-C7BF-4A5A4A5E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53F0C60-4FDD-5BDA-5000-B5A2D7E6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4A363-DDCF-CE4F-91FE-D6B814768D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994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9A877BF8-8881-7224-982B-29AB7759A33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1773A9CF-8E1C-7C0E-0AF7-D55AC6C6CF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9F9CB7-9348-4FB7-A0F3-9FC57C83F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92FAD09-38B2-9740-89B8-9B6A15E6A88A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1DBCAA-BBDD-4533-8A26-752145327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582939-B000-4EB2-9207-A1E626708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EB2ECB8-78F3-9C4E-9390-EB5F5F8DD2F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1643653D-D230-DA95-0AEA-30E524FFD7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5123" name="正方形/長方形 6">
            <a:extLst>
              <a:ext uri="{FF2B5EF4-FFF2-40B4-BE49-F238E27FC236}">
                <a16:creationId xmlns:a16="http://schemas.microsoft.com/office/drawing/2014/main" id="{39DD8F5D-21C2-9ADF-6905-CEA4D72E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-26988"/>
            <a:ext cx="91201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rgbClr val="586D2D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Disclose COI status at the end of the poster when giving a presentation  at Japanese College of Angiology academic meetings.</a:t>
            </a:r>
            <a:endParaRPr lang="ja-JP" altLang="en-US" sz="2400" b="1">
              <a:solidFill>
                <a:srgbClr val="586D2D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5124" name="正方形/長方形 9">
            <a:extLst>
              <a:ext uri="{FF2B5EF4-FFF2-40B4-BE49-F238E27FC236}">
                <a16:creationId xmlns:a16="http://schemas.microsoft.com/office/drawing/2014/main" id="{9F4CBCE0-05F5-32EF-F070-AFB8EF67B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412875"/>
            <a:ext cx="81375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The author has no financial conflicts of interest to disclose concerning the presentation.</a:t>
            </a:r>
            <a:endParaRPr lang="ja-JP" altLang="en-US" sz="2400" b="1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5" name="テキスト ボックス 10">
            <a:extLst>
              <a:ext uri="{FF2B5EF4-FFF2-40B4-BE49-F238E27FC236}">
                <a16:creationId xmlns:a16="http://schemas.microsoft.com/office/drawing/2014/main" id="{085183DC-1A01-2EF3-C28C-718D16307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41525"/>
            <a:ext cx="720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solidFill>
                  <a:srgbClr val="FF00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or</a:t>
            </a:r>
            <a:endParaRPr lang="ja-JP" altLang="en-US" sz="2800" b="1">
              <a:solidFill>
                <a:srgbClr val="FF0000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5126" name="正方形/長方形 1">
            <a:extLst>
              <a:ext uri="{FF2B5EF4-FFF2-40B4-BE49-F238E27FC236}">
                <a16:creationId xmlns:a16="http://schemas.microsoft.com/office/drawing/2014/main" id="{0984B86B-61A8-1274-0F92-C5138FC37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" y="903288"/>
            <a:ext cx="7512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</a:t>
            </a:r>
            <a:r>
              <a:rPr kumimoji="0" lang="en-US" altLang="ja-JP" sz="24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Names of Authors </a:t>
            </a:r>
            <a:r>
              <a:rPr kumimoji="0" lang="ja-JP" altLang="en-US" sz="24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：</a:t>
            </a:r>
            <a:r>
              <a:rPr kumimoji="0" lang="ja-JP" altLang="en-US" sz="1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</a:t>
            </a:r>
            <a:r>
              <a:rPr kumimoji="0" lang="en-US" altLang="ja-JP" sz="2400" u="sng">
                <a:solidFill>
                  <a:srgbClr val="FF0000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 </a:t>
            </a:r>
            <a:r>
              <a:rPr kumimoji="0" lang="en-US" altLang="ja-JP" sz="1800" u="sng">
                <a:solidFill>
                  <a:srgbClr val="FF0000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(list the names of all authors ) </a:t>
            </a:r>
            <a:r>
              <a:rPr kumimoji="0" lang="ja-JP" altLang="en-US" sz="1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   　　</a:t>
            </a:r>
            <a:endParaRPr kumimoji="0" lang="en-US" altLang="ja-JP" sz="1800" u="sng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B79C4774-80F4-DA7A-0E34-524D2A900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3" y="3068638"/>
            <a:ext cx="8359775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2600" b="1">
                <a:solidFill>
                  <a:srgbClr val="898989"/>
                </a:solidFill>
                <a:latin typeface="Arial" panose="020B0604020202020204" pitchFamily="34" charset="0"/>
              </a:rPr>
              <a:t> </a:t>
            </a:r>
            <a:r>
              <a:rPr lang="en-US" altLang="ja-JP" sz="2000"/>
              <a:t>Entities such as</a:t>
            </a:r>
            <a:r>
              <a:rPr lang="ja-JP" altLang="en-US" sz="2000"/>
              <a:t> </a:t>
            </a:r>
            <a:r>
              <a:rPr lang="en-US" altLang="ja-JP" sz="2000"/>
              <a:t>foundations, commercial sponsors, etc. involving potential </a:t>
            </a:r>
            <a:r>
              <a:rPr lang="ja-JP" altLang="en-US" sz="2000"/>
              <a:t>　　　　　</a:t>
            </a:r>
            <a:endParaRPr lang="en-US" altLang="ja-JP" sz="2000"/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2000"/>
              <a:t> </a:t>
            </a:r>
            <a:r>
              <a:rPr lang="en-US" altLang="ja-JP" sz="2000"/>
              <a:t>conflict of interest requiring disclosure in relation to the presentation: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ja-JP" sz="2000"/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ja-JP" sz="2000"/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①</a:t>
            </a:r>
            <a:r>
              <a:rPr lang="en-US" altLang="ja-JP" sz="1900" b="1"/>
              <a:t>Consultation fees:</a:t>
            </a:r>
            <a:r>
              <a:rPr lang="ja-JP" altLang="en-US" sz="1900" b="1"/>
              <a:t>　　　　　　　　　</a:t>
            </a:r>
            <a:r>
              <a:rPr lang="en-US" altLang="ja-JP" sz="1900" b="1"/>
              <a:t>none</a:t>
            </a:r>
            <a:r>
              <a:rPr lang="ja-JP" altLang="en-US" sz="1900" b="1"/>
              <a:t>　　　　　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②</a:t>
            </a:r>
            <a:r>
              <a:rPr lang="en-US" altLang="ja-JP" sz="1900" b="1"/>
              <a:t>Stock ownership/profit:</a:t>
            </a:r>
            <a:r>
              <a:rPr lang="ja-JP" altLang="en-US" sz="1900" b="1"/>
              <a:t>　　　　　  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③</a:t>
            </a:r>
            <a:r>
              <a:rPr lang="en-US" altLang="ja-JP" sz="1900" b="1"/>
              <a:t>Patent fees:</a:t>
            </a:r>
            <a:r>
              <a:rPr lang="ja-JP" altLang="en-US" sz="1900" b="1"/>
              <a:t>　　　　　　　　               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④</a:t>
            </a:r>
            <a:r>
              <a:rPr lang="en-US" altLang="ja-JP" sz="1900" b="1"/>
              <a:t>Remuneration for lecture:</a:t>
            </a:r>
            <a:r>
              <a:rPr lang="ja-JP" altLang="en-US" sz="1900" b="1"/>
              <a:t>　　　　　　　　　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⑤</a:t>
            </a:r>
            <a:r>
              <a:rPr lang="en-US" altLang="ja-JP" sz="1900" b="1"/>
              <a:t>Manuscript fees:</a:t>
            </a:r>
            <a:r>
              <a:rPr lang="ja-JP" altLang="en-US" sz="1900" b="1"/>
              <a:t>　　　○○</a:t>
            </a:r>
            <a:r>
              <a:rPr lang="en-US" altLang="ja-JP" sz="1900" b="1"/>
              <a:t>pharmaceutical company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⑥</a:t>
            </a:r>
            <a:r>
              <a:rPr lang="en-US" altLang="ja-JP" sz="1900" b="1"/>
              <a:t>Trust research/joint research funds:</a:t>
            </a:r>
            <a:r>
              <a:rPr lang="ja-JP" altLang="en-US" sz="1900" b="1"/>
              <a:t>　　　○○</a:t>
            </a:r>
            <a:r>
              <a:rPr lang="en-US" altLang="ja-JP" sz="1900" b="1"/>
              <a:t>pharmaceutical company</a:t>
            </a:r>
            <a:endParaRPr lang="ja-JP" altLang="en-US" sz="1900" b="1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⑦</a:t>
            </a:r>
            <a:r>
              <a:rPr lang="en-US" altLang="ja-JP" sz="1900" b="1"/>
              <a:t>Scholarship fund:</a:t>
            </a:r>
            <a:r>
              <a:rPr lang="ja-JP" altLang="en-US" sz="1900" b="1"/>
              <a:t>　○○</a:t>
            </a:r>
            <a:r>
              <a:rPr lang="en-US" altLang="ja-JP" sz="1900" b="1"/>
              <a:t>pharmaceutical company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⑧</a:t>
            </a:r>
            <a:r>
              <a:rPr lang="en-US" altLang="ja-JP" sz="1900" b="1"/>
              <a:t>Affiliation with Endowed Department:</a:t>
            </a:r>
            <a:r>
              <a:rPr lang="ja-JP" altLang="en-US" sz="1900" b="1"/>
              <a:t>　　</a:t>
            </a:r>
            <a:r>
              <a:rPr lang="en-US" altLang="ja-JP" sz="1900" b="1"/>
              <a:t>yes</a:t>
            </a:r>
            <a:r>
              <a:rPr lang="ja-JP" altLang="en-US" sz="1900" b="1"/>
              <a:t>（○○</a:t>
            </a:r>
            <a:r>
              <a:rPr lang="en-US" altLang="ja-JP" sz="1900" b="1"/>
              <a:t>pharmaceuticals</a:t>
            </a:r>
            <a:r>
              <a:rPr lang="ja-JP" altLang="en-US" sz="1900" b="1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⑨</a:t>
            </a:r>
            <a:r>
              <a:rPr lang="en-US" altLang="ja-JP" sz="1900" b="1"/>
              <a:t>Other remuneration such as gifts:</a:t>
            </a:r>
            <a:r>
              <a:rPr lang="ja-JP" altLang="en-US" sz="1900" b="1"/>
              <a:t>　　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5128" name="正方形/長方形 1">
            <a:extLst>
              <a:ext uri="{FF2B5EF4-FFF2-40B4-BE49-F238E27FC236}">
                <a16:creationId xmlns:a16="http://schemas.microsoft.com/office/drawing/2014/main" id="{FB374E47-BEC1-6099-BCAC-1384CCE27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25" y="2427288"/>
            <a:ext cx="751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</a:t>
            </a:r>
            <a:r>
              <a:rPr kumimoji="0" lang="en-US" altLang="ja-JP" sz="24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Names of Authors </a:t>
            </a:r>
            <a:r>
              <a:rPr kumimoji="0" lang="ja-JP" altLang="en-US" sz="24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：</a:t>
            </a:r>
            <a:r>
              <a:rPr kumimoji="0" lang="ja-JP" altLang="en-US" sz="1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</a:t>
            </a:r>
            <a:r>
              <a:rPr kumimoji="0" lang="en-US" altLang="ja-JP" sz="2400" u="sng">
                <a:solidFill>
                  <a:srgbClr val="FF0000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 </a:t>
            </a:r>
            <a:r>
              <a:rPr kumimoji="0" lang="en-US" altLang="ja-JP" sz="1800" u="sng">
                <a:solidFill>
                  <a:srgbClr val="FF0000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(list the names of all authors ) </a:t>
            </a:r>
            <a:r>
              <a:rPr kumimoji="0" lang="ja-JP" altLang="en-US" sz="1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   　　</a:t>
            </a:r>
            <a:endParaRPr kumimoji="0" lang="en-US" altLang="ja-JP" sz="1800" u="sng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29BFBF80-EA46-44E1-94A6-62A9B8027340}"/>
              </a:ext>
            </a:extLst>
          </p:cNvPr>
          <p:cNvSpPr/>
          <p:nvPr/>
        </p:nvSpPr>
        <p:spPr>
          <a:xfrm>
            <a:off x="5119688" y="3716338"/>
            <a:ext cx="3916362" cy="846137"/>
          </a:xfrm>
          <a:prstGeom prst="roundRect">
            <a:avLst/>
          </a:prstGeom>
          <a:solidFill>
            <a:srgbClr val="00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1600" dirty="0">
                <a:solidFill>
                  <a:srgbClr val="FF0000"/>
                </a:solidFill>
                <a:latin typeface="Calibri" charset="0"/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5130" name="テキスト ボックス 7">
            <a:extLst>
              <a:ext uri="{FF2B5EF4-FFF2-40B4-BE49-F238E27FC236}">
                <a16:creationId xmlns:a16="http://schemas.microsoft.com/office/drawing/2014/main" id="{D73E2FF5-F954-A10E-F731-383EDBBF1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88" y="777875"/>
            <a:ext cx="165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【Form1-C】</a:t>
            </a:r>
            <a:endParaRPr lang="ja-JP" altLang="en-US" sz="2400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191</Words>
  <Application>Microsoft Macintosh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Calibri</vt:lpstr>
      <vt:lpstr>Century</vt:lpstr>
      <vt:lpstr>HGP創英角ｺﾞｼｯｸUB</vt:lpstr>
      <vt:lpstr>HGP創英ﾌﾟﾚｾﾞﾝｽEB</vt:lpstr>
      <vt:lpstr>HGPｺﾞｼｯｸE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Microsoft Office User</cp:lastModifiedBy>
  <cp:revision>32</cp:revision>
  <cp:lastPrinted>2014-10-23T09:23:43Z</cp:lastPrinted>
  <dcterms:created xsi:type="dcterms:W3CDTF">2014-08-12T11:52:48Z</dcterms:created>
  <dcterms:modified xsi:type="dcterms:W3CDTF">2024-08-07T02:59:27Z</dcterms:modified>
</cp:coreProperties>
</file>