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8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0C07EE6-6290-4BD8-ADDC-377E4FF56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50B14F-2AA5-48C5-9B9C-D904B90296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80C202A-954B-4AF0-B7D4-081286B3A8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312697-97FC-46E4-BED9-818AF95AA39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916356F-C209-F04A-8018-C7E3F0CE9687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F47569A-0765-4E06-B9C1-963B686D31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78080AC-7888-4411-AA1B-E129C0A2B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8AC35C-E747-48A6-8ADF-538653056B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F37521-7587-46DC-8A93-20595D00FF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51902E6-7718-3741-822D-433DFD90D56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0">
          <a:gsLst>
            <a:gs pos="0">
              <a:srgbClr val="FCF0A6"/>
            </a:gs>
            <a:gs pos="20000">
              <a:srgbClr val="FFFFFF"/>
            </a:gs>
            <a:gs pos="100000">
              <a:srgbClr val="FFFF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83665279-B03B-969B-DF26-D6FEBBBEFC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5" t="7919" r="4605" b="5266"/>
          <a:stretch>
            <a:fillRect/>
          </a:stretch>
        </p:blipFill>
        <p:spPr bwMode="auto">
          <a:xfrm>
            <a:off x="263525" y="14288"/>
            <a:ext cx="113982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73199A5-FC7A-14D9-00B0-5322F81A36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47813" y="620713"/>
            <a:ext cx="489585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b="1">
                <a:solidFill>
                  <a:srgbClr val="953735"/>
                </a:solidFill>
                <a:latin typeface="Century" panose="02040604050505020304" pitchFamily="18" charset="0"/>
              </a:rPr>
              <a:t>Japanese College of Angiology</a:t>
            </a:r>
            <a:endParaRPr lang="ja-JP" altLang="en-US" sz="2400">
              <a:solidFill>
                <a:srgbClr val="953735"/>
              </a:solidFill>
              <a:latin typeface="Century" panose="020406040505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2F0F22-118F-A49B-E5DC-E4484F359C7A}"/>
              </a:ext>
            </a:extLst>
          </p:cNvPr>
          <p:cNvSpPr/>
          <p:nvPr userDrawn="1"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88E081-2DC3-E41C-B599-1727167E990E}"/>
              </a:ext>
            </a:extLst>
          </p:cNvPr>
          <p:cNvSpPr/>
          <p:nvPr userDrawn="1"/>
        </p:nvSpPr>
        <p:spPr>
          <a:xfrm>
            <a:off x="971600" y="-4737"/>
            <a:ext cx="7056783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一般社団法人</a:t>
            </a:r>
            <a:r>
              <a:rPr lang="ja-JP" altLang="en-US" sz="4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</a:rPr>
              <a:t>日本脈管学会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FD7CAD1-6BA7-F1A9-9379-2DCCFFD965F0}"/>
              </a:ext>
            </a:extLst>
          </p:cNvPr>
          <p:cNvCxnSpPr/>
          <p:nvPr userDrawn="1"/>
        </p:nvCxnSpPr>
        <p:spPr>
          <a:xfrm flipV="1">
            <a:off x="0" y="1154113"/>
            <a:ext cx="9144000" cy="0"/>
          </a:xfrm>
          <a:prstGeom prst="line">
            <a:avLst/>
          </a:prstGeom>
          <a:ln>
            <a:solidFill>
              <a:srgbClr val="586D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598" y="39211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03CA8E68-D390-10D2-23C0-64167666B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32404-5522-ED48-B9A2-519D85C62666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2A07C62D-2CCF-A2F6-45DB-B532510A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B736CF8E-626D-0945-0FD1-0B6BC7D8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3FA9-D1C1-8148-9B82-B4B91E9E4D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84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D3E55-F25B-E40C-5004-3D52FBA2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98C5F-0DCE-ED46-8770-6CB8171213F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95B32D-90AE-8B97-EDDF-E1728AC2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5DA868-05F1-84DC-950D-702DD930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4EFB5-F36B-D944-8223-60B28809C8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07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C1AED-045A-39A1-BDD7-608C0EB16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0DA3F-E7B4-344D-95D9-25E568B33093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589E91-01F0-FE97-AE8B-753562CA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53BBE2-2404-A87E-E32F-F52824608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39E26-97C8-D64F-B9DC-87E127B0AF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346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DE3067-AF55-791B-2F7E-B56F6B795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68D7-A4A9-334B-8409-4FEE85D4F86F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CBE890-2519-327A-BC51-D1F4B2E9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9866B-0A60-4FAB-1089-F99626485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41C5A-74E9-C943-A864-AAEA4E7B21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385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DE31CE-20E1-8704-43B4-EFF0645D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60C4D-8A7E-7947-9B52-8A8A8A7A99E6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23C890-61A6-B9B9-C7AD-B0E109BE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23FBD6-E450-1509-6D69-21E448E2D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C180E-BBC6-F243-8798-38064C3E3B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076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56C10FD-FAFB-766D-F001-CDC5FADD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20B10-0ADE-9C42-83F1-3DD68F345477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C433432-386B-DC71-4819-ED7FB8A3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E01B404-52BB-D082-9078-0DB73FF4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C8E3F-75D4-124A-8194-72A60BD557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861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4CCF727-3763-9AE2-F8F8-58DAE5B2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9B5F4-FB24-9045-A1AA-F71EE5EEBA09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C9A778E-6051-B0D2-685B-DA353B6A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4E2EC19-2696-4B13-C7D6-19486DDA2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4F88B-90D2-7748-B900-BEFC4A7C5F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974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A6FCB64-0EE8-AA71-3E6E-D9C2A2CC6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49BE-2C2C-024B-A53F-7BC037F3F2AA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76B931F-B56B-FAEE-9ADC-A536C8924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80E60CF-7CB4-6C59-6FC9-C114CDC91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6E9CD-0315-5E4C-973F-0257B533C0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603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EC31FF81-6821-98F8-D3AB-BA3432A19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616E6-D654-D145-BAA3-396FE1F4B358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E27C900-8CD4-CB28-B224-CD7A2D649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3C1DA48-F24A-12B1-8C7F-CD4D29DF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D8B3A-529A-6141-88E0-417A399E3A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19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F0BCCBC-B297-65A5-DBCD-D8C5FC3B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5467-F30D-814B-888C-16ADAEEAD50B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0860A37-CEDD-7DE3-4A28-BEB8D9CF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6C60C00-ADE7-5674-B445-6FA08D32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74D62-4C9A-D641-8182-4728B0B747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44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0CE9970-F30F-9310-C80D-054107FE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9715-8EFA-8543-A373-6C59875A9E36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8C8177C-5156-F4E7-84B7-56396463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F8FEE95-F829-2ACD-483A-FF722620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D852B-94D3-AE40-B134-CBACAEE41D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702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1458E82-69F5-B28B-EF21-E3C26CE490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B3B737D-DFD3-3ECE-BD3C-5E2FE4E0DD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7395D2-5905-43B4-9EC5-49B1FB8B5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6310F2-B546-C040-A822-6CC3298BA89E}" type="datetime1">
              <a:rPr lang="ja-JP" altLang="en-US"/>
              <a:pPr>
                <a:defRPr/>
              </a:pPr>
              <a:t>2024/8/7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09A2AA-3C29-4681-AF94-7A2E63F06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CC70F-35D3-46F6-9852-7067FA60A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412518D-F3DD-4A4E-BA73-97AA4C585C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3">
            <a:extLst>
              <a:ext uri="{FF2B5EF4-FFF2-40B4-BE49-F238E27FC236}">
                <a16:creationId xmlns:a16="http://schemas.microsoft.com/office/drawing/2014/main" id="{DB6B4E7D-88FF-49B7-748F-199390937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43025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Japanese College of Angiology COI Disclosure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FCC0949-05FA-47D1-3A0E-1C26D61873D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5124" name="正方形/長方形 9">
            <a:extLst>
              <a:ext uri="{FF2B5EF4-FFF2-40B4-BE49-F238E27FC236}">
                <a16:creationId xmlns:a16="http://schemas.microsoft.com/office/drawing/2014/main" id="{133EC120-7B99-AE2D-76FE-CF49C335C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2149475"/>
            <a:ext cx="8639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</a:t>
            </a:r>
            <a:r>
              <a:rPr kumimoji="0" lang="en-US" altLang="ja-JP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Names of Authors</a:t>
            </a: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：　</a:t>
            </a:r>
            <a:r>
              <a:rPr kumimoji="0" lang="en-US" altLang="ja-JP" sz="28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 </a:t>
            </a:r>
            <a:r>
              <a:rPr kumimoji="0" lang="en-US" altLang="ja-JP" sz="2000" u="sng">
                <a:solidFill>
                  <a:srgbClr val="FF0000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(list the names of all authors ) </a:t>
            </a:r>
            <a:r>
              <a:rPr kumimoji="0" lang="ja-JP" altLang="en-US" sz="20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</a:t>
            </a:r>
            <a:r>
              <a:rPr kumimoji="0" lang="ja-JP" altLang="en-US" sz="2800" u="sng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　　　　　　　　　　　</a:t>
            </a:r>
            <a:endParaRPr kumimoji="0" lang="en-US" altLang="ja-JP" sz="2800" u="sng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5" name="テキスト ボックス 7">
            <a:extLst>
              <a:ext uri="{FF2B5EF4-FFF2-40B4-BE49-F238E27FC236}">
                <a16:creationId xmlns:a16="http://schemas.microsoft.com/office/drawing/2014/main" id="{06B7D991-C1A2-27C4-3956-B02BF1E79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88" y="663575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【Form1-B】</a:t>
            </a:r>
            <a:endParaRPr lang="ja-JP" altLang="en-US" sz="2400"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2FB11977-8B3B-3A10-FE06-656B3E17A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3068638"/>
            <a:ext cx="8359775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2600" b="1">
                <a:solidFill>
                  <a:srgbClr val="898989"/>
                </a:solidFill>
                <a:latin typeface="Arial" panose="020B0604020202020204" pitchFamily="34" charset="0"/>
              </a:rPr>
              <a:t> </a:t>
            </a:r>
            <a:r>
              <a:rPr lang="en-US" altLang="ja-JP" sz="2000"/>
              <a:t>Entities such as</a:t>
            </a:r>
            <a:r>
              <a:rPr lang="ja-JP" altLang="en-US" sz="2000"/>
              <a:t> </a:t>
            </a:r>
            <a:r>
              <a:rPr lang="en-US" altLang="ja-JP" sz="2000"/>
              <a:t>foundations, commercial sponsors, etc. involving potential </a:t>
            </a:r>
            <a:r>
              <a:rPr lang="ja-JP" altLang="en-US" sz="2000"/>
              <a:t>　　 </a:t>
            </a:r>
            <a:endParaRPr lang="en-US" altLang="ja-JP" sz="2000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ja-JP" sz="2000"/>
              <a:t>  conflict of interest requiring disclosure in relation to the presentation: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ja-JP" sz="2000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ja-JP" sz="2000"/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①</a:t>
            </a:r>
            <a:r>
              <a:rPr lang="en-US" altLang="ja-JP" sz="1900" b="1"/>
              <a:t>Consultation fees:</a:t>
            </a:r>
            <a:r>
              <a:rPr lang="ja-JP" altLang="en-US" sz="1900" b="1"/>
              <a:t>　　　　　　　　　</a:t>
            </a:r>
            <a:r>
              <a:rPr lang="en-US" altLang="ja-JP" sz="1900" b="1"/>
              <a:t>none</a:t>
            </a:r>
            <a:r>
              <a:rPr lang="ja-JP" altLang="en-US" sz="1900" b="1"/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②</a:t>
            </a:r>
            <a:r>
              <a:rPr lang="en-US" altLang="ja-JP" sz="1900" b="1"/>
              <a:t>Stock ownership/profit:</a:t>
            </a:r>
            <a:r>
              <a:rPr lang="ja-JP" altLang="en-US" sz="1900" b="1"/>
              <a:t>　　　　　  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③</a:t>
            </a:r>
            <a:r>
              <a:rPr lang="en-US" altLang="ja-JP" sz="1900" b="1"/>
              <a:t>Patent fees:</a:t>
            </a:r>
            <a:r>
              <a:rPr lang="ja-JP" altLang="en-US" sz="1900" b="1"/>
              <a:t>　　　　　　　　               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④</a:t>
            </a:r>
            <a:r>
              <a:rPr lang="en-US" altLang="ja-JP" sz="1900" b="1"/>
              <a:t>Remuneration for lecture:</a:t>
            </a:r>
            <a:r>
              <a:rPr lang="ja-JP" altLang="en-US" sz="1900" b="1"/>
              <a:t>　　　　　　　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⑤</a:t>
            </a:r>
            <a:r>
              <a:rPr lang="en-US" altLang="ja-JP" sz="1900" b="1"/>
              <a:t>Manuscript fees:</a:t>
            </a:r>
            <a:r>
              <a:rPr lang="ja-JP" altLang="en-US" sz="1900" b="1"/>
              <a:t>　　　○○</a:t>
            </a:r>
            <a:r>
              <a:rPr lang="en-US" altLang="ja-JP" sz="1900" b="1"/>
              <a:t>pharmaceutical company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⑥</a:t>
            </a:r>
            <a:r>
              <a:rPr lang="en-US" altLang="ja-JP" sz="1900" b="1"/>
              <a:t>Trust research/joint research funds:</a:t>
            </a:r>
            <a:r>
              <a:rPr lang="ja-JP" altLang="en-US" sz="1900" b="1"/>
              <a:t>　　　○○</a:t>
            </a:r>
            <a:r>
              <a:rPr lang="en-US" altLang="ja-JP" sz="1900" b="1"/>
              <a:t>pharmaceutical company</a:t>
            </a:r>
            <a:endParaRPr lang="ja-JP" altLang="en-US" sz="1900" b="1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⑦</a:t>
            </a:r>
            <a:r>
              <a:rPr lang="en-US" altLang="ja-JP" sz="1900" b="1"/>
              <a:t>Scholarship fund:</a:t>
            </a:r>
            <a:r>
              <a:rPr lang="ja-JP" altLang="en-US" sz="1900" b="1"/>
              <a:t>　○○</a:t>
            </a:r>
            <a:r>
              <a:rPr lang="en-US" altLang="ja-JP" sz="1900" b="1"/>
              <a:t>pharmaceutical company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⑧</a:t>
            </a:r>
            <a:r>
              <a:rPr lang="en-US" altLang="ja-JP" sz="1900" b="1"/>
              <a:t>Affiliation with Endowed Department:</a:t>
            </a:r>
            <a:r>
              <a:rPr lang="ja-JP" altLang="en-US" sz="1900" b="1"/>
              <a:t>　　</a:t>
            </a:r>
            <a:r>
              <a:rPr lang="en-US" altLang="ja-JP" sz="1900" b="1"/>
              <a:t>yes</a:t>
            </a:r>
            <a:r>
              <a:rPr lang="ja-JP" altLang="en-US" sz="1900" b="1"/>
              <a:t>（○○</a:t>
            </a:r>
            <a:r>
              <a:rPr lang="en-US" altLang="ja-JP" sz="1900" b="1"/>
              <a:t>pharmaceuticals</a:t>
            </a:r>
            <a:r>
              <a:rPr lang="ja-JP" altLang="en-US" sz="1900" b="1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>
                <a:latin typeface="Arial" panose="020B0604020202020204" pitchFamily="34" charset="0"/>
              </a:rPr>
              <a:t>　　⑨</a:t>
            </a:r>
            <a:r>
              <a:rPr lang="en-US" altLang="ja-JP" sz="1900" b="1"/>
              <a:t>Other remuneration such as gifts:</a:t>
            </a:r>
            <a:r>
              <a:rPr lang="ja-JP" altLang="en-US" sz="1900" b="1"/>
              <a:t>　　</a:t>
            </a:r>
            <a:r>
              <a:rPr lang="en-US" altLang="ja-JP" sz="1900" b="1"/>
              <a:t>none</a:t>
            </a:r>
            <a:endParaRPr lang="en-US" altLang="ja-JP" sz="1900" b="1">
              <a:latin typeface="Arial" panose="020B0604020202020204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760592C9-2C8E-48C6-80D7-B749A526EC02}"/>
              </a:ext>
            </a:extLst>
          </p:cNvPr>
          <p:cNvSpPr/>
          <p:nvPr/>
        </p:nvSpPr>
        <p:spPr>
          <a:xfrm>
            <a:off x="5119688" y="3716338"/>
            <a:ext cx="3916362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1600" dirty="0">
                <a:solidFill>
                  <a:srgbClr val="FF0000"/>
                </a:solidFill>
                <a:latin typeface="Calibri" charset="0"/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148</Words>
  <Application>Microsoft Macintosh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Century</vt:lpstr>
      <vt:lpstr>HGPｺﾞｼｯｸE</vt:lpstr>
      <vt:lpstr>HGP創英角ｺﾞｼｯｸUB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hiraguchi</dc:creator>
  <cp:lastModifiedBy>Microsoft Office User</cp:lastModifiedBy>
  <cp:revision>32</cp:revision>
  <cp:lastPrinted>2014-10-23T09:23:43Z</cp:lastPrinted>
  <dcterms:created xsi:type="dcterms:W3CDTF">2014-08-12T11:52:48Z</dcterms:created>
  <dcterms:modified xsi:type="dcterms:W3CDTF">2024-08-07T02:55:31Z</dcterms:modified>
</cp:coreProperties>
</file>