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7099300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982" y="-10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60C07EE6-6290-4BD8-ADDC-377E4FF567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C50B14F-2AA5-48C5-9B9C-D904B90296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B80C202A-954B-4AF0-B7D4-081286B3A85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B312697-97FC-46E4-BED9-818AF95AA39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916356F-C209-F04A-8018-C7E3F0CE9687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BF47569A-0765-4E06-B9C1-963B686D31C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678080AC-7888-4411-AA1B-E129C0A2B7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58AC35C-E747-48A6-8ADF-538653056B2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7F37521-7587-46DC-8A93-20595D00FF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A51902E6-7718-3741-822D-433DFD90D56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gradFill rotWithShape="0">
          <a:gsLst>
            <a:gs pos="0">
              <a:srgbClr val="FCF0A6"/>
            </a:gs>
            <a:gs pos="20000">
              <a:srgbClr val="FFFFFF"/>
            </a:gs>
            <a:gs pos="100000">
              <a:srgbClr val="FFFFFF"/>
            </a:gs>
          </a:gsLst>
          <a:lin ang="6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6">
            <a:extLst>
              <a:ext uri="{FF2B5EF4-FFF2-40B4-BE49-F238E27FC236}">
                <a16:creationId xmlns:a16="http://schemas.microsoft.com/office/drawing/2014/main" id="{83665279-B03B-969B-DF26-D6FEBBBEFC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5" t="7919" r="4605" b="5266"/>
          <a:stretch>
            <a:fillRect/>
          </a:stretch>
        </p:blipFill>
        <p:spPr bwMode="auto">
          <a:xfrm>
            <a:off x="263525" y="14288"/>
            <a:ext cx="1139825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73199A5-FC7A-14D9-00B0-5322F81A363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47813" y="620713"/>
            <a:ext cx="489585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2400" b="1">
                <a:solidFill>
                  <a:srgbClr val="953735"/>
                </a:solidFill>
                <a:latin typeface="Century" panose="02040604050505020304" pitchFamily="18" charset="0"/>
              </a:rPr>
              <a:t>Japanese College of Angiology</a:t>
            </a:r>
            <a:endParaRPr lang="ja-JP" altLang="en-US" sz="2400">
              <a:solidFill>
                <a:srgbClr val="953735"/>
              </a:solidFill>
              <a:latin typeface="Century" panose="02040604050505020304" pitchFamily="18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52F0F22-118F-A49B-E5DC-E4484F359C7A}"/>
              </a:ext>
            </a:extLst>
          </p:cNvPr>
          <p:cNvSpPr/>
          <p:nvPr userDrawn="1"/>
        </p:nvSpPr>
        <p:spPr>
          <a:xfrm>
            <a:off x="4479925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ea typeface="+mn-ea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288E081-2DC3-E41C-B599-1727167E990E}"/>
              </a:ext>
            </a:extLst>
          </p:cNvPr>
          <p:cNvSpPr/>
          <p:nvPr userDrawn="1"/>
        </p:nvSpPr>
        <p:spPr>
          <a:xfrm>
            <a:off x="971600" y="-4737"/>
            <a:ext cx="7056783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</a:rPr>
              <a:t>一般社団法人</a:t>
            </a:r>
            <a:r>
              <a:rPr lang="ja-JP" altLang="en-US" sz="4400" b="1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</a:rPr>
              <a:t>日本脈管学会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8FD7CAD1-6BA7-F1A9-9379-2DCCFFD965F0}"/>
              </a:ext>
            </a:extLst>
          </p:cNvPr>
          <p:cNvCxnSpPr/>
          <p:nvPr userDrawn="1"/>
        </p:nvCxnSpPr>
        <p:spPr>
          <a:xfrm flipV="1">
            <a:off x="0" y="1154113"/>
            <a:ext cx="9144000" cy="0"/>
          </a:xfrm>
          <a:prstGeom prst="line">
            <a:avLst/>
          </a:prstGeom>
          <a:ln>
            <a:solidFill>
              <a:srgbClr val="586D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598" y="392112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マスター サブタイトルの書式設定</a:t>
            </a:r>
          </a:p>
        </p:txBody>
      </p:sp>
      <p:sp>
        <p:nvSpPr>
          <p:cNvPr id="9" name="日付プレースホルダー 3">
            <a:extLst>
              <a:ext uri="{FF2B5EF4-FFF2-40B4-BE49-F238E27FC236}">
                <a16:creationId xmlns:a16="http://schemas.microsoft.com/office/drawing/2014/main" id="{03CA8E68-D390-10D2-23C0-64167666B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32404-5522-ED48-B9A2-519D85C62666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10" name="フッター プレースホルダー 4">
            <a:extLst>
              <a:ext uri="{FF2B5EF4-FFF2-40B4-BE49-F238E27FC236}">
                <a16:creationId xmlns:a16="http://schemas.microsoft.com/office/drawing/2014/main" id="{2A07C62D-2CCF-A2F6-45DB-B532510A6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スライド番号プレースホルダー 5">
            <a:extLst>
              <a:ext uri="{FF2B5EF4-FFF2-40B4-BE49-F238E27FC236}">
                <a16:creationId xmlns:a16="http://schemas.microsoft.com/office/drawing/2014/main" id="{B736CF8E-626D-0945-0FD1-0B6BC7D82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73FA9-D1C1-8148-9B82-B4B91E9E4D1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584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DD3E55-F25B-E40C-5004-3D52FBA27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98C5F-0DCE-ED46-8770-6CB8171213F8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95B32D-90AE-8B97-EDDF-E1728AC28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5DA868-05F1-84DC-950D-702DD9300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4EFB5-F36B-D944-8223-60B28809C8A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66073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7C1AED-045A-39A1-BDD7-608C0EB16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0DA3F-E7B4-344D-95D9-25E568B33093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589E91-01F0-FE97-AE8B-753562CA0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653BBE2-2404-A87E-E32F-F52824608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39E26-97C8-D64F-B9DC-87E127B0AF2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3465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DE3067-AF55-791B-2F7E-B56F6B795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C68D7-A4A9-334B-8409-4FEE85D4F86F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CBE890-2519-327A-BC51-D1F4B2E9F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49866B-0A60-4FAB-1089-F99626485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41C5A-74E9-C943-A864-AAEA4E7B21E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3850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DE31CE-20E1-8704-43B4-EFF0645D3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60C4D-8A7E-7947-9B52-8A8A8A7A99E6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23C890-61A6-B9B9-C7AD-B0E109BE9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23FBD6-E450-1509-6D69-21E448E2D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C180E-BBC6-F243-8798-38064C3E3BF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40761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E56C10FD-FAFB-766D-F001-CDC5FADDF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20B10-0ADE-9C42-83F1-3DD68F345477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7C433432-386B-DC71-4819-ED7FB8A3C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5E01B404-52BB-D082-9078-0DB73FF4A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C8E3F-75D4-124A-8194-72A60BD557C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98618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D4CCF727-3763-9AE2-F8F8-58DAE5B2F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9B5F4-FB24-9045-A1AA-F71EE5EEBA09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5C9A778E-6051-B0D2-685B-DA353B6A7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04E2EC19-2696-4B13-C7D6-19486DDA2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4F88B-90D2-7748-B900-BEFC4A7C5F6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79740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AA6FCB64-0EE8-AA71-3E6E-D9C2A2CC6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849BE-2C2C-024B-A53F-7BC037F3F2AA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E76B931F-B56B-FAEE-9ADC-A536C8924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180E60CF-7CB4-6C59-6FC9-C114CDC91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6E9CD-0315-5E4C-973F-0257B533C0E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56034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EC31FF81-6821-98F8-D3AB-BA3432A19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616E6-D654-D145-BAA3-396FE1F4B358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AE27C900-8CD4-CB28-B224-CD7A2D649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33C1DA48-F24A-12B1-8C7F-CD4D29DFF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CD8B3A-529A-6141-88E0-417A399E3A8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28194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5F0BCCBC-B297-65A5-DBCD-D8C5FC3B9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55467-F30D-814B-888C-16ADAEEAD50B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F0860A37-CEDD-7DE3-4A28-BEB8D9CF9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76C60C00-ADE7-5674-B445-6FA08D32F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74D62-4C9A-D641-8182-4728B0B7472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445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20CE9970-F30F-9310-C80D-054107FE1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29715-8EFA-8543-A373-6C59875A9E36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C8C8177C-5156-F4E7-84B7-563964636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EF8FEE95-F829-2ACD-483A-FF722620B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D852B-94D3-AE40-B134-CBACAEE41D6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7024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31458E82-69F5-B28B-EF21-E3C26CE4904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CB3B737D-DFD3-3ECE-BD3C-5E2FE4E0DD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7395D2-5905-43B4-9EC5-49B1FB8B5E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56310F2-B546-C040-A822-6CC3298BA89E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09A2AA-3C29-4681-AF94-7A2E63F06F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CCC70F-35D3-46F6-9852-7067FA60A8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412518D-F3DD-4A4E-BA73-97AA4C585C06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正方形/長方形 3">
            <a:extLst>
              <a:ext uri="{FF2B5EF4-FFF2-40B4-BE49-F238E27FC236}">
                <a16:creationId xmlns:a16="http://schemas.microsoft.com/office/drawing/2014/main" id="{DB6B4E7D-88FF-49B7-748F-199390937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43025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ja-JP" sz="360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Japanese College of Angiology COI Disclosure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FCC0949-05FA-47D1-3A0E-1C26D61873DA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219200" y="3429000"/>
            <a:ext cx="716280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>
              <a:solidFill>
                <a:schemeClr val="bg1"/>
              </a:solidFill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</p:txBody>
      </p:sp>
      <p:sp>
        <p:nvSpPr>
          <p:cNvPr id="5124" name="正方形/長方形 9">
            <a:extLst>
              <a:ext uri="{FF2B5EF4-FFF2-40B4-BE49-F238E27FC236}">
                <a16:creationId xmlns:a16="http://schemas.microsoft.com/office/drawing/2014/main" id="{133EC120-7B99-AE2D-76FE-CF49C335C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2149475"/>
            <a:ext cx="86391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800" u="sng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　</a:t>
            </a:r>
            <a:r>
              <a:rPr kumimoji="0" lang="en-US" altLang="ja-JP" sz="2800" u="sng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Names of Authors</a:t>
            </a:r>
            <a:r>
              <a:rPr kumimoji="0" lang="ja-JP" altLang="en-US" sz="2800" u="sng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：　</a:t>
            </a:r>
            <a:r>
              <a:rPr kumimoji="0" lang="en-US" altLang="ja-JP" sz="2800" u="sng">
                <a:solidFill>
                  <a:srgbClr val="FF0000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 </a:t>
            </a:r>
            <a:r>
              <a:rPr kumimoji="0" lang="en-US" altLang="ja-JP" sz="2000" u="sng">
                <a:solidFill>
                  <a:srgbClr val="FF0000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(list the names of all authors ) </a:t>
            </a:r>
            <a:r>
              <a:rPr kumimoji="0" lang="ja-JP" altLang="en-US" sz="2000" u="sng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　</a:t>
            </a:r>
            <a:r>
              <a:rPr kumimoji="0" lang="ja-JP" altLang="en-US" sz="2800" u="sng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　　　　　　　　　　　　　　　　　　　　　</a:t>
            </a:r>
            <a:endParaRPr kumimoji="0" lang="en-US" altLang="ja-JP" sz="2800" u="sng">
              <a:solidFill>
                <a:srgbClr val="1C1C1C"/>
              </a:solidFill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</p:txBody>
      </p:sp>
      <p:sp>
        <p:nvSpPr>
          <p:cNvPr id="5125" name="テキスト ボックス 7">
            <a:extLst>
              <a:ext uri="{FF2B5EF4-FFF2-40B4-BE49-F238E27FC236}">
                <a16:creationId xmlns:a16="http://schemas.microsoft.com/office/drawing/2014/main" id="{06B7D991-C1A2-27C4-3956-B02BF1E79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0288" y="663575"/>
            <a:ext cx="16557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【Form1-B】</a:t>
            </a:r>
            <a:endParaRPr lang="ja-JP" altLang="en-US" sz="2400"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</p:txBody>
      </p:sp>
      <p:sp>
        <p:nvSpPr>
          <p:cNvPr id="5126" name="Rectangle 3">
            <a:extLst>
              <a:ext uri="{FF2B5EF4-FFF2-40B4-BE49-F238E27FC236}">
                <a16:creationId xmlns:a16="http://schemas.microsoft.com/office/drawing/2014/main" id="{2FB11977-8B3B-3A10-FE06-656B3E17A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113" y="3068638"/>
            <a:ext cx="8359775" cy="273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ja-JP" altLang="en-US" sz="2600" b="1">
                <a:solidFill>
                  <a:srgbClr val="898989"/>
                </a:solidFill>
                <a:latin typeface="Arial" panose="020B0604020202020204" pitchFamily="34" charset="0"/>
              </a:rPr>
              <a:t> </a:t>
            </a:r>
            <a:r>
              <a:rPr lang="en-US" altLang="ja-JP" sz="2000"/>
              <a:t>Entities such as</a:t>
            </a:r>
            <a:r>
              <a:rPr lang="ja-JP" altLang="en-US" sz="2000"/>
              <a:t> </a:t>
            </a:r>
            <a:r>
              <a:rPr lang="en-US" altLang="ja-JP" sz="2000"/>
              <a:t>foundations, commercial sponsors, etc. involving potential </a:t>
            </a:r>
            <a:r>
              <a:rPr lang="ja-JP" altLang="en-US" sz="2000"/>
              <a:t>　　 </a:t>
            </a:r>
            <a:endParaRPr lang="en-US" altLang="ja-JP" sz="2000"/>
          </a:p>
          <a:p>
            <a:pPr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en-US" altLang="ja-JP" sz="2000"/>
              <a:t>  conflict of interest requiring disclosure in relation to the presentation:</a:t>
            </a:r>
          </a:p>
          <a:p>
            <a:pPr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endParaRPr lang="en-US" altLang="ja-JP" sz="2000"/>
          </a:p>
          <a:p>
            <a:pPr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endParaRPr lang="en-US" altLang="ja-JP" sz="2000"/>
          </a:p>
          <a:p>
            <a:pPr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ja-JP" altLang="en-US" sz="1900" b="1">
                <a:latin typeface="Arial" panose="020B0604020202020204" pitchFamily="34" charset="0"/>
              </a:rPr>
              <a:t>　　①</a:t>
            </a:r>
            <a:r>
              <a:rPr lang="en-US" altLang="ja-JP" sz="1900" b="1"/>
              <a:t>Consultation fees:</a:t>
            </a:r>
            <a:r>
              <a:rPr lang="ja-JP" altLang="en-US" sz="1900" b="1"/>
              <a:t>　　　　　　　　　</a:t>
            </a:r>
            <a:r>
              <a:rPr lang="en-US" altLang="ja-JP" sz="1900" b="1"/>
              <a:t>none</a:t>
            </a:r>
            <a:r>
              <a:rPr lang="ja-JP" altLang="en-US" sz="1900" b="1"/>
              <a:t>　　　　　</a:t>
            </a:r>
          </a:p>
          <a:p>
            <a:pPr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ja-JP" altLang="en-US" sz="1900" b="1">
                <a:latin typeface="Arial" panose="020B0604020202020204" pitchFamily="34" charset="0"/>
              </a:rPr>
              <a:t>　　②</a:t>
            </a:r>
            <a:r>
              <a:rPr lang="en-US" altLang="ja-JP" sz="1900" b="1"/>
              <a:t>Stock ownership/profit:</a:t>
            </a:r>
            <a:r>
              <a:rPr lang="ja-JP" altLang="en-US" sz="1900" b="1"/>
              <a:t>　　　　　  </a:t>
            </a:r>
            <a:r>
              <a:rPr lang="en-US" altLang="ja-JP" sz="1900" b="1"/>
              <a:t>none</a:t>
            </a:r>
            <a:endParaRPr lang="en-US" altLang="ja-JP" sz="1900" b="1">
              <a:latin typeface="Arial" panose="020B0604020202020204" pitchFamily="34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>
                <a:latin typeface="Arial" panose="020B0604020202020204" pitchFamily="34" charset="0"/>
              </a:rPr>
              <a:t>　　③</a:t>
            </a:r>
            <a:r>
              <a:rPr lang="en-US" altLang="ja-JP" sz="1900" b="1"/>
              <a:t>Patent fees:</a:t>
            </a:r>
            <a:r>
              <a:rPr lang="ja-JP" altLang="en-US" sz="1900" b="1"/>
              <a:t>　　　　　　　　               </a:t>
            </a:r>
            <a:r>
              <a:rPr lang="en-US" altLang="ja-JP" sz="1900" b="1"/>
              <a:t>none</a:t>
            </a:r>
            <a:endParaRPr lang="en-US" altLang="ja-JP" sz="1900" b="1">
              <a:latin typeface="Arial" panose="020B0604020202020204" pitchFamily="34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>
                <a:latin typeface="Arial" panose="020B0604020202020204" pitchFamily="34" charset="0"/>
              </a:rPr>
              <a:t>　　④</a:t>
            </a:r>
            <a:r>
              <a:rPr lang="en-US" altLang="ja-JP" sz="1900" b="1"/>
              <a:t>Remuneration for lecture:</a:t>
            </a:r>
            <a:r>
              <a:rPr lang="ja-JP" altLang="en-US" sz="1900" b="1"/>
              <a:t>　　　　　　　　　</a:t>
            </a:r>
            <a:r>
              <a:rPr lang="en-US" altLang="ja-JP" sz="1900" b="1"/>
              <a:t>none</a:t>
            </a:r>
            <a:endParaRPr lang="en-US" altLang="ja-JP" sz="1900" b="1">
              <a:latin typeface="Arial" panose="020B0604020202020204" pitchFamily="34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>
                <a:latin typeface="Arial" panose="020B0604020202020204" pitchFamily="34" charset="0"/>
              </a:rPr>
              <a:t>　　⑤</a:t>
            </a:r>
            <a:r>
              <a:rPr lang="en-US" altLang="ja-JP" sz="1900" b="1"/>
              <a:t>Manuscript fees:</a:t>
            </a:r>
            <a:r>
              <a:rPr lang="ja-JP" altLang="en-US" sz="1900" b="1"/>
              <a:t>　　　○○</a:t>
            </a:r>
            <a:r>
              <a:rPr lang="en-US" altLang="ja-JP" sz="1900" b="1"/>
              <a:t>pharmaceutical company</a:t>
            </a:r>
            <a:endParaRPr lang="en-US" altLang="ja-JP" sz="1900" b="1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ja-JP" altLang="en-US" sz="1900" b="1">
                <a:latin typeface="Arial" panose="020B0604020202020204" pitchFamily="34" charset="0"/>
              </a:rPr>
              <a:t>　　⑥</a:t>
            </a:r>
            <a:r>
              <a:rPr lang="en-US" altLang="ja-JP" sz="1900" b="1"/>
              <a:t>Trust research/joint research funds:</a:t>
            </a:r>
            <a:r>
              <a:rPr lang="ja-JP" altLang="en-US" sz="1900" b="1"/>
              <a:t>　　　○○</a:t>
            </a:r>
            <a:r>
              <a:rPr lang="en-US" altLang="ja-JP" sz="1900" b="1"/>
              <a:t>pharmaceutical company</a:t>
            </a:r>
            <a:endParaRPr lang="ja-JP" altLang="en-US" sz="1900" b="1"/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>
                <a:latin typeface="Arial" panose="020B0604020202020204" pitchFamily="34" charset="0"/>
              </a:rPr>
              <a:t>　　⑦</a:t>
            </a:r>
            <a:r>
              <a:rPr lang="en-US" altLang="ja-JP" sz="1900" b="1"/>
              <a:t>Scholarship fund:</a:t>
            </a:r>
            <a:r>
              <a:rPr lang="ja-JP" altLang="en-US" sz="1900" b="1"/>
              <a:t>　○○</a:t>
            </a:r>
            <a:r>
              <a:rPr lang="en-US" altLang="ja-JP" sz="1900" b="1"/>
              <a:t>pharmaceutical company</a:t>
            </a:r>
            <a:endParaRPr lang="en-US" altLang="ja-JP" sz="1900" b="1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ja-JP" altLang="en-US" sz="1900" b="1">
                <a:latin typeface="Arial" panose="020B0604020202020204" pitchFamily="34" charset="0"/>
              </a:rPr>
              <a:t>　　⑧</a:t>
            </a:r>
            <a:r>
              <a:rPr lang="en-US" altLang="ja-JP" sz="1900" b="1"/>
              <a:t>Affiliation with Endowed Department:</a:t>
            </a:r>
            <a:r>
              <a:rPr lang="ja-JP" altLang="en-US" sz="1900" b="1"/>
              <a:t>　　</a:t>
            </a:r>
            <a:r>
              <a:rPr lang="en-US" altLang="ja-JP" sz="1900" b="1"/>
              <a:t>yes</a:t>
            </a:r>
            <a:r>
              <a:rPr lang="ja-JP" altLang="en-US" sz="1900" b="1"/>
              <a:t>（○○</a:t>
            </a:r>
            <a:r>
              <a:rPr lang="en-US" altLang="ja-JP" sz="1900" b="1"/>
              <a:t>pharmaceuticals</a:t>
            </a:r>
            <a:r>
              <a:rPr lang="ja-JP" altLang="en-US" sz="1900" b="1"/>
              <a:t>）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>
                <a:latin typeface="Arial" panose="020B0604020202020204" pitchFamily="34" charset="0"/>
              </a:rPr>
              <a:t>　　⑨</a:t>
            </a:r>
            <a:r>
              <a:rPr lang="en-US" altLang="ja-JP" sz="1900" b="1"/>
              <a:t>Other remuneration such as gifts:</a:t>
            </a:r>
            <a:r>
              <a:rPr lang="ja-JP" altLang="en-US" sz="1900" b="1"/>
              <a:t>　　</a:t>
            </a:r>
            <a:r>
              <a:rPr lang="en-US" altLang="ja-JP" sz="1900" b="1"/>
              <a:t>none</a:t>
            </a:r>
            <a:endParaRPr lang="en-US" altLang="ja-JP" sz="1900" b="1">
              <a:latin typeface="Arial" panose="020B0604020202020204" pitchFamily="34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ja-JP" sz="1900" b="1">
              <a:solidFill>
                <a:srgbClr val="FFFF1F"/>
              </a:solidFill>
              <a:latin typeface="Arial" panose="020B0604020202020204" pitchFamily="34" charset="0"/>
            </a:endParaRPr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760592C9-2C8E-48C6-80D7-B749A526EC02}"/>
              </a:ext>
            </a:extLst>
          </p:cNvPr>
          <p:cNvSpPr/>
          <p:nvPr/>
        </p:nvSpPr>
        <p:spPr>
          <a:xfrm>
            <a:off x="5119688" y="3716338"/>
            <a:ext cx="3916362" cy="846137"/>
          </a:xfrm>
          <a:prstGeom prst="roundRect">
            <a:avLst/>
          </a:prstGeom>
          <a:solidFill>
            <a:srgbClr val="00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ja-JP" sz="1600" dirty="0">
                <a:solidFill>
                  <a:srgbClr val="FF0000"/>
                </a:solidFill>
                <a:latin typeface="Calibri" charset="0"/>
              </a:rPr>
              <a:t>If “yes”, give the name of company/organization. There is no need to disclose the amount.</a:t>
            </a:r>
            <a:endParaRPr lang="ja-JP" altLang="en-US" sz="1600" dirty="0">
              <a:solidFill>
                <a:srgbClr val="FF0000"/>
              </a:solidFill>
              <a:latin typeface="Calibri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Words>148</Words>
  <Application>Microsoft Macintosh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Arial</vt:lpstr>
      <vt:lpstr>ＭＳ Ｐゴシック</vt:lpstr>
      <vt:lpstr>Calibri</vt:lpstr>
      <vt:lpstr>Century</vt:lpstr>
      <vt:lpstr>HGPｺﾞｼｯｸE</vt:lpstr>
      <vt:lpstr>HGP創英角ｺﾞｼｯｸUB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hiraguchi</dc:creator>
  <cp:lastModifiedBy>Microsoft Office User</cp:lastModifiedBy>
  <cp:revision>32</cp:revision>
  <cp:lastPrinted>2014-10-23T09:23:43Z</cp:lastPrinted>
  <dcterms:created xsi:type="dcterms:W3CDTF">2014-08-12T11:52:48Z</dcterms:created>
  <dcterms:modified xsi:type="dcterms:W3CDTF">2024-08-07T02:55:31Z</dcterms:modified>
</cp:coreProperties>
</file>